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
      <p:font typeface="Heebo Light"/>
      <p:regular r:id="rId22"/>
    </p:embeddedFont>
    <p:embeddedFont>
      <p:font typeface="Heebo Light"/>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06773"/>
            <a:ext cx="7556421" cy="3912870"/>
          </a:xfrm>
          <a:prstGeom prst="rect">
            <a:avLst/>
          </a:prstGeom>
          <a:noFill/>
          <a:ln/>
        </p:spPr>
        <p:txBody>
          <a:bodyPr wrap="square" lIns="0" tIns="0" rIns="0" bIns="0" rtlCol="0" anchor="t"/>
          <a:lstStyle/>
          <a:p>
            <a:pPr algn="l" indent="0" marL="0">
              <a:lnSpc>
                <a:spcPts val="7700"/>
              </a:lnSpc>
              <a:buNone/>
            </a:pPr>
            <a:r>
              <a:rPr lang="en-US" sz="6150" dirty="0">
                <a:solidFill>
                  <a:srgbClr val="F2F0F4"/>
                </a:solidFill>
                <a:latin typeface="Montserrat" pitchFamily="34" charset="0"/>
                <a:ea typeface="Montserrat" pitchFamily="34" charset="-122"/>
                <a:cs typeface="Montserrat" pitchFamily="34" charset="-120"/>
              </a:rPr>
              <a:t>Advanced Database Management System</a:t>
            </a:r>
            <a:endParaRPr lang="en-US" sz="6150" dirty="0"/>
          </a:p>
        </p:txBody>
      </p:sp>
      <p:sp>
        <p:nvSpPr>
          <p:cNvPr id="4" name="Text 1"/>
          <p:cNvSpPr/>
          <p:nvPr/>
        </p:nvSpPr>
        <p:spPr>
          <a:xfrm>
            <a:off x="793790" y="605980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Presented by Harshit Grover, Roll No. 2K22/SE/73</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78775"/>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Challenges in Spatial Databases</a:t>
            </a:r>
            <a:endParaRPr lang="en-US" sz="4450" dirty="0"/>
          </a:p>
        </p:txBody>
      </p:sp>
      <p:sp>
        <p:nvSpPr>
          <p:cNvPr id="4" name="Shape 1"/>
          <p:cNvSpPr/>
          <p:nvPr/>
        </p:nvSpPr>
        <p:spPr>
          <a:xfrm>
            <a:off x="6280190" y="2691646"/>
            <a:ext cx="510302" cy="510302"/>
          </a:xfrm>
          <a:prstGeom prst="roundRect">
            <a:avLst>
              <a:gd name="adj" fmla="val 18669"/>
            </a:avLst>
          </a:prstGeom>
          <a:solidFill>
            <a:srgbClr val="31136C"/>
          </a:solidFill>
          <a:ln w="7620">
            <a:solidFill>
              <a:srgbClr val="4A2C85"/>
            </a:solidFill>
            <a:prstDash val="solid"/>
          </a:ln>
        </p:spPr>
      </p:sp>
      <p:pic>
        <p:nvPicPr>
          <p:cNvPr id="5" name="Image 1" descr="preencoded.png">    </p:cNvPr>
          <p:cNvPicPr>
            <a:picLocks noChangeAspect="1"/>
          </p:cNvPicPr>
          <p:nvPr/>
        </p:nvPicPr>
        <p:blipFill>
          <a:blip r:embed="rId2"/>
          <a:stretch>
            <a:fillRect/>
          </a:stretch>
        </p:blipFill>
        <p:spPr>
          <a:xfrm>
            <a:off x="6365260" y="2734151"/>
            <a:ext cx="340162" cy="425291"/>
          </a:xfrm>
          <a:prstGeom prst="rect">
            <a:avLst/>
          </a:prstGeom>
        </p:spPr>
      </p:pic>
      <p:sp>
        <p:nvSpPr>
          <p:cNvPr id="6" name="Text 2"/>
          <p:cNvSpPr/>
          <p:nvPr/>
        </p:nvSpPr>
        <p:spPr>
          <a:xfrm>
            <a:off x="7017306" y="269164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Scalability</a:t>
            </a:r>
            <a:endParaRPr lang="en-US" sz="2200" dirty="0"/>
          </a:p>
        </p:txBody>
      </p:sp>
      <p:sp>
        <p:nvSpPr>
          <p:cNvPr id="7" name="Text 3"/>
          <p:cNvSpPr/>
          <p:nvPr/>
        </p:nvSpPr>
        <p:spPr>
          <a:xfrm>
            <a:off x="7017306" y="3182064"/>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Scalability for large datasets.</a:t>
            </a:r>
            <a:endParaRPr lang="en-US" sz="1750" dirty="0"/>
          </a:p>
        </p:txBody>
      </p:sp>
      <p:sp>
        <p:nvSpPr>
          <p:cNvPr id="8" name="Shape 4"/>
          <p:cNvSpPr/>
          <p:nvPr/>
        </p:nvSpPr>
        <p:spPr>
          <a:xfrm>
            <a:off x="6280190" y="4026932"/>
            <a:ext cx="510302" cy="510302"/>
          </a:xfrm>
          <a:prstGeom prst="roundRect">
            <a:avLst>
              <a:gd name="adj" fmla="val 18669"/>
            </a:avLst>
          </a:prstGeom>
          <a:solidFill>
            <a:srgbClr val="31136C"/>
          </a:solidFill>
          <a:ln w="7620">
            <a:solidFill>
              <a:srgbClr val="4A2C85"/>
            </a:solidFill>
            <a:prstDash val="solid"/>
          </a:ln>
        </p:spPr>
      </p:sp>
      <p:pic>
        <p:nvPicPr>
          <p:cNvPr id="9" name="Image 2" descr="preencoded.png">    </p:cNvPr>
          <p:cNvPicPr>
            <a:picLocks noChangeAspect="1"/>
          </p:cNvPicPr>
          <p:nvPr/>
        </p:nvPicPr>
        <p:blipFill>
          <a:blip r:embed="rId3"/>
          <a:stretch>
            <a:fillRect/>
          </a:stretch>
        </p:blipFill>
        <p:spPr>
          <a:xfrm>
            <a:off x="6365260" y="4069437"/>
            <a:ext cx="340162" cy="425291"/>
          </a:xfrm>
          <a:prstGeom prst="rect">
            <a:avLst/>
          </a:prstGeom>
        </p:spPr>
      </p:pic>
      <p:sp>
        <p:nvSpPr>
          <p:cNvPr id="10" name="Text 5"/>
          <p:cNvSpPr/>
          <p:nvPr/>
        </p:nvSpPr>
        <p:spPr>
          <a:xfrm>
            <a:off x="7017306" y="402693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Performance</a:t>
            </a:r>
            <a:endParaRPr lang="en-US" sz="2200" dirty="0"/>
          </a:p>
        </p:txBody>
      </p:sp>
      <p:sp>
        <p:nvSpPr>
          <p:cNvPr id="11" name="Text 6"/>
          <p:cNvSpPr/>
          <p:nvPr/>
        </p:nvSpPr>
        <p:spPr>
          <a:xfrm>
            <a:off x="7017306" y="4517350"/>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Performance with large datasets.</a:t>
            </a:r>
            <a:endParaRPr lang="en-US" sz="1750" dirty="0"/>
          </a:p>
        </p:txBody>
      </p:sp>
      <p:sp>
        <p:nvSpPr>
          <p:cNvPr id="12" name="Shape 7"/>
          <p:cNvSpPr/>
          <p:nvPr/>
        </p:nvSpPr>
        <p:spPr>
          <a:xfrm>
            <a:off x="6280190" y="5362218"/>
            <a:ext cx="510302" cy="510302"/>
          </a:xfrm>
          <a:prstGeom prst="roundRect">
            <a:avLst>
              <a:gd name="adj" fmla="val 18669"/>
            </a:avLst>
          </a:prstGeom>
          <a:solidFill>
            <a:srgbClr val="31136C"/>
          </a:solidFill>
          <a:ln w="7620">
            <a:solidFill>
              <a:srgbClr val="4A2C85"/>
            </a:solidFill>
            <a:prstDash val="solid"/>
          </a:ln>
        </p:spPr>
      </p:sp>
      <p:pic>
        <p:nvPicPr>
          <p:cNvPr id="13" name="Image 3" descr="preencoded.png">    </p:cNvPr>
          <p:cNvPicPr>
            <a:picLocks noChangeAspect="1"/>
          </p:cNvPicPr>
          <p:nvPr/>
        </p:nvPicPr>
        <p:blipFill>
          <a:blip r:embed="rId4"/>
          <a:stretch>
            <a:fillRect/>
          </a:stretch>
        </p:blipFill>
        <p:spPr>
          <a:xfrm>
            <a:off x="6365260" y="5404723"/>
            <a:ext cx="340162" cy="425291"/>
          </a:xfrm>
          <a:prstGeom prst="rect">
            <a:avLst/>
          </a:prstGeom>
        </p:spPr>
      </p:pic>
      <p:sp>
        <p:nvSpPr>
          <p:cNvPr id="14" name="Text 8"/>
          <p:cNvSpPr/>
          <p:nvPr/>
        </p:nvSpPr>
        <p:spPr>
          <a:xfrm>
            <a:off x="7017306" y="53622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Complex Queries</a:t>
            </a:r>
            <a:endParaRPr lang="en-US" sz="2200" dirty="0"/>
          </a:p>
        </p:txBody>
      </p:sp>
      <p:sp>
        <p:nvSpPr>
          <p:cNvPr id="15" name="Text 9"/>
          <p:cNvSpPr/>
          <p:nvPr/>
        </p:nvSpPr>
        <p:spPr>
          <a:xfrm>
            <a:off x="7017306" y="5852636"/>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Handling complex queries.</a:t>
            </a:r>
            <a:endParaRPr lang="en-US" sz="1750" dirty="0"/>
          </a:p>
        </p:txBody>
      </p:sp>
      <p:sp>
        <p:nvSpPr>
          <p:cNvPr id="16" name="Shape 10"/>
          <p:cNvSpPr/>
          <p:nvPr/>
        </p:nvSpPr>
        <p:spPr>
          <a:xfrm>
            <a:off x="6280190" y="6697504"/>
            <a:ext cx="510302" cy="510302"/>
          </a:xfrm>
          <a:prstGeom prst="roundRect">
            <a:avLst>
              <a:gd name="adj" fmla="val 18669"/>
            </a:avLst>
          </a:prstGeom>
          <a:solidFill>
            <a:srgbClr val="31136C"/>
          </a:solidFill>
          <a:ln w="7620">
            <a:solidFill>
              <a:srgbClr val="4A2C85"/>
            </a:solidFill>
            <a:prstDash val="solid"/>
          </a:ln>
        </p:spPr>
      </p:sp>
      <p:pic>
        <p:nvPicPr>
          <p:cNvPr id="17" name="Image 4" descr="preencoded.png">    </p:cNvPr>
          <p:cNvPicPr>
            <a:picLocks noChangeAspect="1"/>
          </p:cNvPicPr>
          <p:nvPr/>
        </p:nvPicPr>
        <p:blipFill>
          <a:blip r:embed="rId5"/>
          <a:stretch>
            <a:fillRect/>
          </a:stretch>
        </p:blipFill>
        <p:spPr>
          <a:xfrm>
            <a:off x="6365260" y="6740009"/>
            <a:ext cx="340162" cy="425291"/>
          </a:xfrm>
          <a:prstGeom prst="rect">
            <a:avLst/>
          </a:prstGeom>
        </p:spPr>
      </p:pic>
      <p:sp>
        <p:nvSpPr>
          <p:cNvPr id="18" name="Text 11"/>
          <p:cNvSpPr/>
          <p:nvPr/>
        </p:nvSpPr>
        <p:spPr>
          <a:xfrm>
            <a:off x="7017306" y="669750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Integration</a:t>
            </a:r>
            <a:endParaRPr lang="en-US" sz="2200" dirty="0"/>
          </a:p>
        </p:txBody>
      </p:sp>
      <p:sp>
        <p:nvSpPr>
          <p:cNvPr id="19" name="Text 12"/>
          <p:cNvSpPr/>
          <p:nvPr/>
        </p:nvSpPr>
        <p:spPr>
          <a:xfrm>
            <a:off x="7017306" y="7187922"/>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Integration with NoSQL systems.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156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The Future of Spatial Data in DBMS</a:t>
            </a:r>
            <a:endParaRPr lang="en-US" sz="4450" dirty="0"/>
          </a:p>
        </p:txBody>
      </p:sp>
      <p:sp>
        <p:nvSpPr>
          <p:cNvPr id="4" name="Shape 1"/>
          <p:cNvSpPr/>
          <p:nvPr/>
        </p:nvSpPr>
        <p:spPr>
          <a:xfrm>
            <a:off x="6280190" y="3373398"/>
            <a:ext cx="170021" cy="853321"/>
          </a:xfrm>
          <a:prstGeom prst="roundRect">
            <a:avLst>
              <a:gd name="adj" fmla="val 56033"/>
            </a:avLst>
          </a:prstGeom>
          <a:solidFill>
            <a:srgbClr val="31136C"/>
          </a:solidFill>
          <a:ln w="7620">
            <a:solidFill>
              <a:srgbClr val="4A2C85"/>
            </a:solidFill>
            <a:prstDash val="solid"/>
          </a:ln>
        </p:spPr>
      </p:sp>
      <p:sp>
        <p:nvSpPr>
          <p:cNvPr id="5" name="Text 2"/>
          <p:cNvSpPr/>
          <p:nvPr/>
        </p:nvSpPr>
        <p:spPr>
          <a:xfrm>
            <a:off x="6790373" y="33733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AI Integration</a:t>
            </a:r>
            <a:endParaRPr lang="en-US" sz="2200" dirty="0"/>
          </a:p>
        </p:txBody>
      </p:sp>
      <p:sp>
        <p:nvSpPr>
          <p:cNvPr id="6" name="Text 3"/>
          <p:cNvSpPr/>
          <p:nvPr/>
        </p:nvSpPr>
        <p:spPr>
          <a:xfrm>
            <a:off x="6790373" y="3863816"/>
            <a:ext cx="7046238"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AI for predictive analytics.</a:t>
            </a:r>
            <a:endParaRPr lang="en-US" sz="1750" dirty="0"/>
          </a:p>
        </p:txBody>
      </p:sp>
      <p:sp>
        <p:nvSpPr>
          <p:cNvPr id="7" name="Shape 4"/>
          <p:cNvSpPr/>
          <p:nvPr/>
        </p:nvSpPr>
        <p:spPr>
          <a:xfrm>
            <a:off x="6620351" y="4453533"/>
            <a:ext cx="170021" cy="853321"/>
          </a:xfrm>
          <a:prstGeom prst="roundRect">
            <a:avLst>
              <a:gd name="adj" fmla="val 56033"/>
            </a:avLst>
          </a:prstGeom>
          <a:solidFill>
            <a:srgbClr val="31136C"/>
          </a:solidFill>
          <a:ln w="7620">
            <a:solidFill>
              <a:srgbClr val="4A2C85"/>
            </a:solidFill>
            <a:prstDash val="solid"/>
          </a:ln>
        </p:spPr>
      </p:sp>
      <p:sp>
        <p:nvSpPr>
          <p:cNvPr id="8" name="Text 5"/>
          <p:cNvSpPr/>
          <p:nvPr/>
        </p:nvSpPr>
        <p:spPr>
          <a:xfrm>
            <a:off x="7130534" y="44535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Cloud Platforms</a:t>
            </a:r>
            <a:endParaRPr lang="en-US" sz="2200" dirty="0"/>
          </a:p>
        </p:txBody>
      </p:sp>
      <p:sp>
        <p:nvSpPr>
          <p:cNvPr id="9" name="Text 6"/>
          <p:cNvSpPr/>
          <p:nvPr/>
        </p:nvSpPr>
        <p:spPr>
          <a:xfrm>
            <a:off x="7130534" y="4943951"/>
            <a:ext cx="6706076"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Cloud-based geospatial platforms.</a:t>
            </a:r>
            <a:endParaRPr lang="en-US" sz="1750" dirty="0"/>
          </a:p>
        </p:txBody>
      </p:sp>
      <p:sp>
        <p:nvSpPr>
          <p:cNvPr id="10" name="Shape 7"/>
          <p:cNvSpPr/>
          <p:nvPr/>
        </p:nvSpPr>
        <p:spPr>
          <a:xfrm>
            <a:off x="6960632" y="5533668"/>
            <a:ext cx="170021" cy="853321"/>
          </a:xfrm>
          <a:prstGeom prst="roundRect">
            <a:avLst>
              <a:gd name="adj" fmla="val 56033"/>
            </a:avLst>
          </a:prstGeom>
          <a:solidFill>
            <a:srgbClr val="31136C"/>
          </a:solidFill>
          <a:ln w="7620">
            <a:solidFill>
              <a:srgbClr val="4A2C85"/>
            </a:solidFill>
            <a:prstDash val="solid"/>
          </a:ln>
        </p:spPr>
      </p:sp>
      <p:sp>
        <p:nvSpPr>
          <p:cNvPr id="11" name="Text 8"/>
          <p:cNvSpPr/>
          <p:nvPr/>
        </p:nvSpPr>
        <p:spPr>
          <a:xfrm>
            <a:off x="7470815" y="5533668"/>
            <a:ext cx="3025021"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Expanding Industries</a:t>
            </a:r>
            <a:endParaRPr lang="en-US" sz="2200" dirty="0"/>
          </a:p>
        </p:txBody>
      </p:sp>
      <p:sp>
        <p:nvSpPr>
          <p:cNvPr id="12" name="Text 9"/>
          <p:cNvSpPr/>
          <p:nvPr/>
        </p:nvSpPr>
        <p:spPr>
          <a:xfrm>
            <a:off x="7470815" y="6024086"/>
            <a:ext cx="6365796"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Retail, climate, logistics.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7429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Advanced Data Types in DBMS: Spatial and Geographic Data</a:t>
            </a:r>
            <a:endParaRPr lang="en-US" sz="4450" dirty="0"/>
          </a:p>
        </p:txBody>
      </p:sp>
      <p:sp>
        <p:nvSpPr>
          <p:cNvPr id="4" name="Text 1"/>
          <p:cNvSpPr/>
          <p:nvPr/>
        </p:nvSpPr>
        <p:spPr>
          <a:xfrm>
            <a:off x="793790" y="444079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This presentation explores spatial and geographic data types within advanced Database Management Systems (DBMS). We will cover key features, applications, and future trends. Discover the importance and impact of spatial data in modern databases. This includes presenter information and the agenda of the presentation.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35887"/>
            <a:ext cx="6027539"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What is Spatial Data?</a:t>
            </a:r>
            <a:endParaRPr lang="en-US" sz="4450" dirty="0"/>
          </a:p>
        </p:txBody>
      </p:sp>
      <p:sp>
        <p:nvSpPr>
          <p:cNvPr id="3" name="Text 1"/>
          <p:cNvSpPr/>
          <p:nvPr/>
        </p:nvSpPr>
        <p:spPr>
          <a:xfrm>
            <a:off x="793790" y="3611642"/>
            <a:ext cx="3092768"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Geographic Locations</a:t>
            </a:r>
            <a:endParaRPr lang="en-US" sz="2200" dirty="0"/>
          </a:p>
        </p:txBody>
      </p:sp>
      <p:sp>
        <p:nvSpPr>
          <p:cNvPr id="4" name="Text 2"/>
          <p:cNvSpPr/>
          <p:nvPr/>
        </p:nvSpPr>
        <p:spPr>
          <a:xfrm>
            <a:off x="793790" y="4192786"/>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Spatial data represents geographic locations.</a:t>
            </a:r>
            <a:endParaRPr lang="en-US" sz="1750" dirty="0"/>
          </a:p>
        </p:txBody>
      </p:sp>
      <p:sp>
        <p:nvSpPr>
          <p:cNvPr id="5" name="Text 3"/>
          <p:cNvSpPr/>
          <p:nvPr/>
        </p:nvSpPr>
        <p:spPr>
          <a:xfrm>
            <a:off x="793790" y="4759762"/>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This includes points, lines, and polygons.</a:t>
            </a:r>
            <a:endParaRPr lang="en-US" sz="1750" dirty="0"/>
          </a:p>
        </p:txBody>
      </p:sp>
      <p:sp>
        <p:nvSpPr>
          <p:cNvPr id="6" name="Text 4"/>
          <p:cNvSpPr/>
          <p:nvPr/>
        </p:nvSpPr>
        <p:spPr>
          <a:xfrm>
            <a:off x="793790" y="5326737"/>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Maps and satellite images are examples.</a:t>
            </a:r>
            <a:endParaRPr lang="en-US" sz="1750" dirty="0"/>
          </a:p>
        </p:txBody>
      </p:sp>
      <p:sp>
        <p:nvSpPr>
          <p:cNvPr id="7" name="Text 5"/>
          <p:cNvSpPr/>
          <p:nvPr/>
        </p:nvSpPr>
        <p:spPr>
          <a:xfrm>
            <a:off x="7599521" y="3611642"/>
            <a:ext cx="3270409"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Vector and Raster Data</a:t>
            </a:r>
            <a:endParaRPr lang="en-US" sz="2200" dirty="0"/>
          </a:p>
        </p:txBody>
      </p:sp>
      <p:sp>
        <p:nvSpPr>
          <p:cNvPr id="8" name="Text 6"/>
          <p:cNvSpPr/>
          <p:nvPr/>
        </p:nvSpPr>
        <p:spPr>
          <a:xfrm>
            <a:off x="7599521" y="4192786"/>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It represents vector data.</a:t>
            </a:r>
            <a:endParaRPr lang="en-US" sz="1750" dirty="0"/>
          </a:p>
        </p:txBody>
      </p:sp>
      <p:sp>
        <p:nvSpPr>
          <p:cNvPr id="9" name="Text 7"/>
          <p:cNvSpPr/>
          <p:nvPr/>
        </p:nvSpPr>
        <p:spPr>
          <a:xfrm>
            <a:off x="7599521" y="4759762"/>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It represents raster data models.</a:t>
            </a:r>
            <a:endParaRPr lang="en-US" sz="1750" dirty="0"/>
          </a:p>
        </p:txBody>
      </p:sp>
      <p:sp>
        <p:nvSpPr>
          <p:cNvPr id="10" name="Text 8"/>
          <p:cNvSpPr/>
          <p:nvPr/>
        </p:nvSpPr>
        <p:spPr>
          <a:xfrm>
            <a:off x="7599521" y="5326737"/>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It is crucial for spatial analysis.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5533" y="535305"/>
            <a:ext cx="7785735" cy="1212771"/>
          </a:xfrm>
          <a:prstGeom prst="rect">
            <a:avLst/>
          </a:prstGeom>
          <a:noFill/>
          <a:ln/>
        </p:spPr>
        <p:txBody>
          <a:bodyPr wrap="square" lIns="0" tIns="0" rIns="0" bIns="0" rtlCol="0" anchor="t"/>
          <a:lstStyle/>
          <a:p>
            <a:pPr algn="l" indent="0" marL="0">
              <a:lnSpc>
                <a:spcPts val="4750"/>
              </a:lnSpc>
              <a:buNone/>
            </a:pPr>
            <a:r>
              <a:rPr lang="en-US" sz="3800" dirty="0">
                <a:solidFill>
                  <a:srgbClr val="F2F0F4"/>
                </a:solidFill>
                <a:latin typeface="Montserrat" pitchFamily="34" charset="0"/>
                <a:ea typeface="Montserrat" pitchFamily="34" charset="-122"/>
                <a:cs typeface="Montserrat" pitchFamily="34" charset="-120"/>
              </a:rPr>
              <a:t>Key Features of Spatial Databases</a:t>
            </a:r>
            <a:endParaRPr lang="en-US" sz="3800" dirty="0"/>
          </a:p>
        </p:txBody>
      </p:sp>
      <p:sp>
        <p:nvSpPr>
          <p:cNvPr id="4" name="Shape 1"/>
          <p:cNvSpPr/>
          <p:nvPr/>
        </p:nvSpPr>
        <p:spPr>
          <a:xfrm>
            <a:off x="6165533" y="2257306"/>
            <a:ext cx="436602" cy="436602"/>
          </a:xfrm>
          <a:prstGeom prst="roundRect">
            <a:avLst>
              <a:gd name="adj" fmla="val 18668"/>
            </a:avLst>
          </a:prstGeom>
          <a:solidFill>
            <a:srgbClr val="31136C"/>
          </a:solidFill>
          <a:ln w="7620">
            <a:solidFill>
              <a:srgbClr val="4A2C85"/>
            </a:solidFill>
            <a:prstDash val="solid"/>
          </a:ln>
        </p:spPr>
      </p:sp>
      <p:pic>
        <p:nvPicPr>
          <p:cNvPr id="5" name="Image 1" descr="preencoded.png">    </p:cNvPr>
          <p:cNvPicPr>
            <a:picLocks noChangeAspect="1"/>
          </p:cNvPicPr>
          <p:nvPr/>
        </p:nvPicPr>
        <p:blipFill>
          <a:blip r:embed="rId2"/>
          <a:stretch>
            <a:fillRect/>
          </a:stretch>
        </p:blipFill>
        <p:spPr>
          <a:xfrm>
            <a:off x="6238280" y="2293620"/>
            <a:ext cx="290989" cy="363855"/>
          </a:xfrm>
          <a:prstGeom prst="rect">
            <a:avLst/>
          </a:prstGeom>
        </p:spPr>
      </p:pic>
      <p:sp>
        <p:nvSpPr>
          <p:cNvPr id="6" name="Text 2"/>
          <p:cNvSpPr/>
          <p:nvPr/>
        </p:nvSpPr>
        <p:spPr>
          <a:xfrm>
            <a:off x="6796087" y="2257306"/>
            <a:ext cx="2425660" cy="303133"/>
          </a:xfrm>
          <a:prstGeom prst="rect">
            <a:avLst/>
          </a:prstGeom>
          <a:noFill/>
          <a:ln/>
        </p:spPr>
        <p:txBody>
          <a:bodyPr wrap="none" lIns="0" tIns="0" rIns="0" bIns="0" rtlCol="0" anchor="t"/>
          <a:lstStyle/>
          <a:p>
            <a:pPr algn="l" indent="0" marL="0">
              <a:lnSpc>
                <a:spcPts val="2350"/>
              </a:lnSpc>
              <a:buNone/>
            </a:pPr>
            <a:r>
              <a:rPr lang="en-US" sz="1900" dirty="0">
                <a:solidFill>
                  <a:srgbClr val="DCD7E5"/>
                </a:solidFill>
                <a:latin typeface="Montserrat" pitchFamily="34" charset="0"/>
                <a:ea typeface="Montserrat" pitchFamily="34" charset="-122"/>
                <a:cs typeface="Montserrat" pitchFamily="34" charset="-120"/>
              </a:rPr>
              <a:t>Spatial Data Types</a:t>
            </a:r>
            <a:endParaRPr lang="en-US" sz="1900" dirty="0"/>
          </a:p>
        </p:txBody>
      </p:sp>
      <p:sp>
        <p:nvSpPr>
          <p:cNvPr id="7" name="Text 3"/>
          <p:cNvSpPr/>
          <p:nvPr/>
        </p:nvSpPr>
        <p:spPr>
          <a:xfrm>
            <a:off x="6796087" y="2676763"/>
            <a:ext cx="7155180" cy="310515"/>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Utilizes spatial data types.</a:t>
            </a:r>
            <a:endParaRPr lang="en-US" sz="1500" dirty="0"/>
          </a:p>
        </p:txBody>
      </p:sp>
      <p:sp>
        <p:nvSpPr>
          <p:cNvPr id="8" name="Text 4"/>
          <p:cNvSpPr/>
          <p:nvPr/>
        </p:nvSpPr>
        <p:spPr>
          <a:xfrm>
            <a:off x="6796087" y="3103602"/>
            <a:ext cx="7155180" cy="310515"/>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Examples: geometry, geography.</a:t>
            </a:r>
            <a:endParaRPr lang="en-US" sz="1500" dirty="0"/>
          </a:p>
        </p:txBody>
      </p:sp>
      <p:sp>
        <p:nvSpPr>
          <p:cNvPr id="9" name="Shape 5"/>
          <p:cNvSpPr/>
          <p:nvPr/>
        </p:nvSpPr>
        <p:spPr>
          <a:xfrm>
            <a:off x="6165533" y="3826312"/>
            <a:ext cx="436602" cy="436602"/>
          </a:xfrm>
          <a:prstGeom prst="roundRect">
            <a:avLst>
              <a:gd name="adj" fmla="val 18668"/>
            </a:avLst>
          </a:prstGeom>
          <a:solidFill>
            <a:srgbClr val="31136C"/>
          </a:solidFill>
          <a:ln w="7620">
            <a:solidFill>
              <a:srgbClr val="4A2C85"/>
            </a:solidFill>
            <a:prstDash val="solid"/>
          </a:ln>
        </p:spPr>
      </p:sp>
      <p:pic>
        <p:nvPicPr>
          <p:cNvPr id="10" name="Image 2" descr="preencoded.png">    </p:cNvPr>
          <p:cNvPicPr>
            <a:picLocks noChangeAspect="1"/>
          </p:cNvPicPr>
          <p:nvPr/>
        </p:nvPicPr>
        <p:blipFill>
          <a:blip r:embed="rId3"/>
          <a:stretch>
            <a:fillRect/>
          </a:stretch>
        </p:blipFill>
        <p:spPr>
          <a:xfrm>
            <a:off x="6238280" y="3862626"/>
            <a:ext cx="290989" cy="363855"/>
          </a:xfrm>
          <a:prstGeom prst="rect">
            <a:avLst/>
          </a:prstGeom>
        </p:spPr>
      </p:pic>
      <p:sp>
        <p:nvSpPr>
          <p:cNvPr id="11" name="Text 6"/>
          <p:cNvSpPr/>
          <p:nvPr/>
        </p:nvSpPr>
        <p:spPr>
          <a:xfrm>
            <a:off x="6796087" y="3826312"/>
            <a:ext cx="2425660" cy="303133"/>
          </a:xfrm>
          <a:prstGeom prst="rect">
            <a:avLst/>
          </a:prstGeom>
          <a:noFill/>
          <a:ln/>
        </p:spPr>
        <p:txBody>
          <a:bodyPr wrap="none" lIns="0" tIns="0" rIns="0" bIns="0" rtlCol="0" anchor="t"/>
          <a:lstStyle/>
          <a:p>
            <a:pPr algn="l" indent="0" marL="0">
              <a:lnSpc>
                <a:spcPts val="2350"/>
              </a:lnSpc>
              <a:buNone/>
            </a:pPr>
            <a:r>
              <a:rPr lang="en-US" sz="1900" dirty="0">
                <a:solidFill>
                  <a:srgbClr val="DCD7E5"/>
                </a:solidFill>
                <a:latin typeface="Montserrat" pitchFamily="34" charset="0"/>
                <a:ea typeface="Montserrat" pitchFamily="34" charset="-122"/>
                <a:cs typeface="Montserrat" pitchFamily="34" charset="-120"/>
              </a:rPr>
              <a:t>Spatial Functions</a:t>
            </a:r>
            <a:endParaRPr lang="en-US" sz="1900" dirty="0"/>
          </a:p>
        </p:txBody>
      </p:sp>
      <p:sp>
        <p:nvSpPr>
          <p:cNvPr id="12" name="Text 7"/>
          <p:cNvSpPr/>
          <p:nvPr/>
        </p:nvSpPr>
        <p:spPr>
          <a:xfrm>
            <a:off x="6796087" y="4245769"/>
            <a:ext cx="7155180" cy="310515"/>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Employs spatial functions.</a:t>
            </a:r>
            <a:endParaRPr lang="en-US" sz="1500" dirty="0"/>
          </a:p>
        </p:txBody>
      </p:sp>
      <p:sp>
        <p:nvSpPr>
          <p:cNvPr id="13" name="Text 8"/>
          <p:cNvSpPr/>
          <p:nvPr/>
        </p:nvSpPr>
        <p:spPr>
          <a:xfrm>
            <a:off x="6796087" y="4672608"/>
            <a:ext cx="7155180" cy="310515"/>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Examples: ST_Distance, ST_Intersects.</a:t>
            </a:r>
            <a:endParaRPr lang="en-US" sz="1500" dirty="0"/>
          </a:p>
        </p:txBody>
      </p:sp>
      <p:sp>
        <p:nvSpPr>
          <p:cNvPr id="14" name="Shape 9"/>
          <p:cNvSpPr/>
          <p:nvPr/>
        </p:nvSpPr>
        <p:spPr>
          <a:xfrm>
            <a:off x="6165533" y="5395317"/>
            <a:ext cx="436602" cy="436602"/>
          </a:xfrm>
          <a:prstGeom prst="roundRect">
            <a:avLst>
              <a:gd name="adj" fmla="val 18668"/>
            </a:avLst>
          </a:prstGeom>
          <a:solidFill>
            <a:srgbClr val="31136C"/>
          </a:solidFill>
          <a:ln w="7620">
            <a:solidFill>
              <a:srgbClr val="4A2C85"/>
            </a:solidFill>
            <a:prstDash val="solid"/>
          </a:ln>
        </p:spPr>
      </p:sp>
      <p:pic>
        <p:nvPicPr>
          <p:cNvPr id="15" name="Image 3" descr="preencoded.png">    </p:cNvPr>
          <p:cNvPicPr>
            <a:picLocks noChangeAspect="1"/>
          </p:cNvPicPr>
          <p:nvPr/>
        </p:nvPicPr>
        <p:blipFill>
          <a:blip r:embed="rId4"/>
          <a:stretch>
            <a:fillRect/>
          </a:stretch>
        </p:blipFill>
        <p:spPr>
          <a:xfrm>
            <a:off x="6238280" y="5431631"/>
            <a:ext cx="290989" cy="363855"/>
          </a:xfrm>
          <a:prstGeom prst="rect">
            <a:avLst/>
          </a:prstGeom>
        </p:spPr>
      </p:pic>
      <p:sp>
        <p:nvSpPr>
          <p:cNvPr id="16" name="Text 10"/>
          <p:cNvSpPr/>
          <p:nvPr/>
        </p:nvSpPr>
        <p:spPr>
          <a:xfrm>
            <a:off x="6796087" y="5395317"/>
            <a:ext cx="2425660" cy="303133"/>
          </a:xfrm>
          <a:prstGeom prst="rect">
            <a:avLst/>
          </a:prstGeom>
          <a:noFill/>
          <a:ln/>
        </p:spPr>
        <p:txBody>
          <a:bodyPr wrap="none" lIns="0" tIns="0" rIns="0" bIns="0" rtlCol="0" anchor="t"/>
          <a:lstStyle/>
          <a:p>
            <a:pPr algn="l" indent="0" marL="0">
              <a:lnSpc>
                <a:spcPts val="2350"/>
              </a:lnSpc>
              <a:buNone/>
            </a:pPr>
            <a:r>
              <a:rPr lang="en-US" sz="1900" dirty="0">
                <a:solidFill>
                  <a:srgbClr val="DCD7E5"/>
                </a:solidFill>
                <a:latin typeface="Montserrat" pitchFamily="34" charset="0"/>
                <a:ea typeface="Montserrat" pitchFamily="34" charset="-122"/>
                <a:cs typeface="Montserrat" pitchFamily="34" charset="-120"/>
              </a:rPr>
              <a:t>Coordinate Systems</a:t>
            </a:r>
            <a:endParaRPr lang="en-US" sz="1900" dirty="0"/>
          </a:p>
        </p:txBody>
      </p:sp>
      <p:sp>
        <p:nvSpPr>
          <p:cNvPr id="17" name="Text 11"/>
          <p:cNvSpPr/>
          <p:nvPr/>
        </p:nvSpPr>
        <p:spPr>
          <a:xfrm>
            <a:off x="6796087" y="5814774"/>
            <a:ext cx="7155180" cy="310515"/>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Manages coordinate systems and transformations.</a:t>
            </a:r>
            <a:endParaRPr lang="en-US" sz="1500" dirty="0"/>
          </a:p>
        </p:txBody>
      </p:sp>
      <p:sp>
        <p:nvSpPr>
          <p:cNvPr id="18" name="Shape 12"/>
          <p:cNvSpPr/>
          <p:nvPr/>
        </p:nvSpPr>
        <p:spPr>
          <a:xfrm>
            <a:off x="6165533" y="6537484"/>
            <a:ext cx="436602" cy="436602"/>
          </a:xfrm>
          <a:prstGeom prst="roundRect">
            <a:avLst>
              <a:gd name="adj" fmla="val 18668"/>
            </a:avLst>
          </a:prstGeom>
          <a:solidFill>
            <a:srgbClr val="31136C"/>
          </a:solidFill>
          <a:ln w="7620">
            <a:solidFill>
              <a:srgbClr val="4A2C85"/>
            </a:solidFill>
            <a:prstDash val="solid"/>
          </a:ln>
        </p:spPr>
      </p:sp>
      <p:pic>
        <p:nvPicPr>
          <p:cNvPr id="19" name="Image 4" descr="preencoded.png">    </p:cNvPr>
          <p:cNvPicPr>
            <a:picLocks noChangeAspect="1"/>
          </p:cNvPicPr>
          <p:nvPr/>
        </p:nvPicPr>
        <p:blipFill>
          <a:blip r:embed="rId5"/>
          <a:stretch>
            <a:fillRect/>
          </a:stretch>
        </p:blipFill>
        <p:spPr>
          <a:xfrm>
            <a:off x="6238280" y="6573798"/>
            <a:ext cx="290989" cy="363855"/>
          </a:xfrm>
          <a:prstGeom prst="rect">
            <a:avLst/>
          </a:prstGeom>
        </p:spPr>
      </p:pic>
      <p:sp>
        <p:nvSpPr>
          <p:cNvPr id="20" name="Text 13"/>
          <p:cNvSpPr/>
          <p:nvPr/>
        </p:nvSpPr>
        <p:spPr>
          <a:xfrm>
            <a:off x="6796087" y="6537484"/>
            <a:ext cx="2425660" cy="303133"/>
          </a:xfrm>
          <a:prstGeom prst="rect">
            <a:avLst/>
          </a:prstGeom>
          <a:noFill/>
          <a:ln/>
        </p:spPr>
        <p:txBody>
          <a:bodyPr wrap="none" lIns="0" tIns="0" rIns="0" bIns="0" rtlCol="0" anchor="t"/>
          <a:lstStyle/>
          <a:p>
            <a:pPr algn="l" indent="0" marL="0">
              <a:lnSpc>
                <a:spcPts val="2350"/>
              </a:lnSpc>
              <a:buNone/>
            </a:pPr>
            <a:r>
              <a:rPr lang="en-US" sz="1900" dirty="0">
                <a:solidFill>
                  <a:srgbClr val="DCD7E5"/>
                </a:solidFill>
                <a:latin typeface="Montserrat" pitchFamily="34" charset="0"/>
                <a:ea typeface="Montserrat" pitchFamily="34" charset="-122"/>
                <a:cs typeface="Montserrat" pitchFamily="34" charset="-120"/>
              </a:rPr>
              <a:t>Spatial Indexing</a:t>
            </a:r>
            <a:endParaRPr lang="en-US" sz="1900" dirty="0"/>
          </a:p>
        </p:txBody>
      </p:sp>
      <p:sp>
        <p:nvSpPr>
          <p:cNvPr id="21" name="Text 14"/>
          <p:cNvSpPr/>
          <p:nvPr/>
        </p:nvSpPr>
        <p:spPr>
          <a:xfrm>
            <a:off x="6796087" y="6956941"/>
            <a:ext cx="7155180" cy="310515"/>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Uses spatial indexing methods.</a:t>
            </a:r>
            <a:endParaRPr lang="en-US" sz="1500" dirty="0"/>
          </a:p>
        </p:txBody>
      </p:sp>
      <p:sp>
        <p:nvSpPr>
          <p:cNvPr id="22" name="Text 15"/>
          <p:cNvSpPr/>
          <p:nvPr/>
        </p:nvSpPr>
        <p:spPr>
          <a:xfrm>
            <a:off x="6796087" y="7383780"/>
            <a:ext cx="7155180" cy="310515"/>
          </a:xfrm>
          <a:prstGeom prst="rect">
            <a:avLst/>
          </a:prstGeom>
          <a:noFill/>
          <a:ln/>
        </p:spPr>
        <p:txBody>
          <a:bodyPr wrap="none" lIns="0" tIns="0" rIns="0" bIns="0" rtlCol="0" anchor="t"/>
          <a:lstStyle/>
          <a:p>
            <a:pPr algn="l" indent="0" marL="0">
              <a:lnSpc>
                <a:spcPts val="2400"/>
              </a:lnSpc>
              <a:buNone/>
            </a:pPr>
            <a:r>
              <a:rPr lang="en-US" sz="1500" dirty="0">
                <a:solidFill>
                  <a:srgbClr val="DCD7E5"/>
                </a:solidFill>
                <a:latin typeface="Heebo Light" pitchFamily="34" charset="0"/>
                <a:ea typeface="Heebo Light" pitchFamily="34" charset="-122"/>
                <a:cs typeface="Heebo Light" pitchFamily="34" charset="-120"/>
              </a:rPr>
              <a:t>Examples: R-trees, Quadtrees.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073" y="608409"/>
            <a:ext cx="7597854" cy="1380411"/>
          </a:xfrm>
          <a:prstGeom prst="rect">
            <a:avLst/>
          </a:prstGeom>
          <a:noFill/>
          <a:ln/>
        </p:spPr>
        <p:txBody>
          <a:bodyPr wrap="square" lIns="0" tIns="0" rIns="0" bIns="0" rtlCol="0" anchor="t"/>
          <a:lstStyle/>
          <a:p>
            <a:pPr algn="l" indent="0" marL="0">
              <a:lnSpc>
                <a:spcPts val="5400"/>
              </a:lnSpc>
              <a:buNone/>
            </a:pPr>
            <a:r>
              <a:rPr lang="en-US" sz="4300" dirty="0">
                <a:solidFill>
                  <a:srgbClr val="F2F0F4"/>
                </a:solidFill>
                <a:latin typeface="Montserrat" pitchFamily="34" charset="0"/>
                <a:ea typeface="Montserrat" pitchFamily="34" charset="-122"/>
                <a:cs typeface="Montserrat" pitchFamily="34" charset="-120"/>
              </a:rPr>
              <a:t>Spatial Queries and Operations</a:t>
            </a:r>
            <a:endParaRPr lang="en-US" sz="4300" dirty="0"/>
          </a:p>
        </p:txBody>
      </p:sp>
      <p:pic>
        <p:nvPicPr>
          <p:cNvPr id="4" name="Image 1" descr="preencoded.png">    </p:cNvPr>
          <p:cNvPicPr>
            <a:picLocks noChangeAspect="1"/>
          </p:cNvPicPr>
          <p:nvPr/>
        </p:nvPicPr>
        <p:blipFill>
          <a:blip r:embed="rId2"/>
          <a:stretch>
            <a:fillRect/>
          </a:stretch>
        </p:blipFill>
        <p:spPr>
          <a:xfrm>
            <a:off x="773073" y="2320052"/>
            <a:ext cx="1104424" cy="1325285"/>
          </a:xfrm>
          <a:prstGeom prst="rect">
            <a:avLst/>
          </a:prstGeom>
        </p:spPr>
      </p:pic>
      <p:sp>
        <p:nvSpPr>
          <p:cNvPr id="5" name="Text 1"/>
          <p:cNvSpPr/>
          <p:nvPr/>
        </p:nvSpPr>
        <p:spPr>
          <a:xfrm>
            <a:off x="2208728" y="2540913"/>
            <a:ext cx="3054668" cy="345043"/>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Spatial vs. Non-Spatial</a:t>
            </a:r>
            <a:endParaRPr lang="en-US" sz="2150" dirty="0"/>
          </a:p>
        </p:txBody>
      </p:sp>
      <p:sp>
        <p:nvSpPr>
          <p:cNvPr id="6" name="Text 2"/>
          <p:cNvSpPr/>
          <p:nvPr/>
        </p:nvSpPr>
        <p:spPr>
          <a:xfrm>
            <a:off x="2208728" y="3018473"/>
            <a:ext cx="6162199" cy="353378"/>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Difference in query types.</a:t>
            </a:r>
            <a:endParaRPr lang="en-US" sz="1700" dirty="0"/>
          </a:p>
        </p:txBody>
      </p:sp>
      <p:pic>
        <p:nvPicPr>
          <p:cNvPr id="7" name="Image 2" descr="preencoded.png">    </p:cNvPr>
          <p:cNvPicPr>
            <a:picLocks noChangeAspect="1"/>
          </p:cNvPicPr>
          <p:nvPr/>
        </p:nvPicPr>
        <p:blipFill>
          <a:blip r:embed="rId3"/>
          <a:stretch>
            <a:fillRect/>
          </a:stretch>
        </p:blipFill>
        <p:spPr>
          <a:xfrm>
            <a:off x="773073" y="3645337"/>
            <a:ext cx="1104424" cy="1325285"/>
          </a:xfrm>
          <a:prstGeom prst="rect">
            <a:avLst/>
          </a:prstGeom>
        </p:spPr>
      </p:pic>
      <p:sp>
        <p:nvSpPr>
          <p:cNvPr id="8" name="Text 3"/>
          <p:cNvSpPr/>
          <p:nvPr/>
        </p:nvSpPr>
        <p:spPr>
          <a:xfrm>
            <a:off x="2208728" y="3866198"/>
            <a:ext cx="2855119" cy="345043"/>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Calculating Distance</a:t>
            </a:r>
            <a:endParaRPr lang="en-US" sz="2150" dirty="0"/>
          </a:p>
        </p:txBody>
      </p:sp>
      <p:sp>
        <p:nvSpPr>
          <p:cNvPr id="9" name="Text 4"/>
          <p:cNvSpPr/>
          <p:nvPr/>
        </p:nvSpPr>
        <p:spPr>
          <a:xfrm>
            <a:off x="2208728" y="4343757"/>
            <a:ext cx="6162199" cy="353378"/>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Example spatial query.</a:t>
            </a:r>
            <a:endParaRPr lang="en-US" sz="1700" dirty="0"/>
          </a:p>
        </p:txBody>
      </p:sp>
      <p:pic>
        <p:nvPicPr>
          <p:cNvPr id="10" name="Image 3" descr="preencoded.png">    </p:cNvPr>
          <p:cNvPicPr>
            <a:picLocks noChangeAspect="1"/>
          </p:cNvPicPr>
          <p:nvPr/>
        </p:nvPicPr>
        <p:blipFill>
          <a:blip r:embed="rId4"/>
          <a:stretch>
            <a:fillRect/>
          </a:stretch>
        </p:blipFill>
        <p:spPr>
          <a:xfrm>
            <a:off x="773073" y="4970621"/>
            <a:ext cx="1104424" cy="1325285"/>
          </a:xfrm>
          <a:prstGeom prst="rect">
            <a:avLst/>
          </a:prstGeom>
        </p:spPr>
      </p:pic>
      <p:sp>
        <p:nvSpPr>
          <p:cNvPr id="11" name="Text 5"/>
          <p:cNvSpPr/>
          <p:nvPr/>
        </p:nvSpPr>
        <p:spPr>
          <a:xfrm>
            <a:off x="2208728" y="5191482"/>
            <a:ext cx="2761178" cy="345043"/>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Finding Points</a:t>
            </a:r>
            <a:endParaRPr lang="en-US" sz="2150" dirty="0"/>
          </a:p>
        </p:txBody>
      </p:sp>
      <p:sp>
        <p:nvSpPr>
          <p:cNvPr id="12" name="Text 6"/>
          <p:cNvSpPr/>
          <p:nvPr/>
        </p:nvSpPr>
        <p:spPr>
          <a:xfrm>
            <a:off x="2208728" y="5669042"/>
            <a:ext cx="6162199" cy="353378"/>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Finding points in a region.</a:t>
            </a:r>
            <a:endParaRPr lang="en-US" sz="1700" dirty="0"/>
          </a:p>
        </p:txBody>
      </p:sp>
      <p:pic>
        <p:nvPicPr>
          <p:cNvPr id="13" name="Image 4" descr="preencoded.png">    </p:cNvPr>
          <p:cNvPicPr>
            <a:picLocks noChangeAspect="1"/>
          </p:cNvPicPr>
          <p:nvPr/>
        </p:nvPicPr>
        <p:blipFill>
          <a:blip r:embed="rId5"/>
          <a:stretch>
            <a:fillRect/>
          </a:stretch>
        </p:blipFill>
        <p:spPr>
          <a:xfrm>
            <a:off x="773073" y="6295906"/>
            <a:ext cx="1104424" cy="1325285"/>
          </a:xfrm>
          <a:prstGeom prst="rect">
            <a:avLst/>
          </a:prstGeom>
        </p:spPr>
      </p:pic>
      <p:sp>
        <p:nvSpPr>
          <p:cNvPr id="14" name="Text 7"/>
          <p:cNvSpPr/>
          <p:nvPr/>
        </p:nvSpPr>
        <p:spPr>
          <a:xfrm>
            <a:off x="2208728" y="6516767"/>
            <a:ext cx="2761178" cy="345043"/>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SQL Functions</a:t>
            </a:r>
            <a:endParaRPr lang="en-US" sz="2150" dirty="0"/>
          </a:p>
        </p:txBody>
      </p:sp>
      <p:sp>
        <p:nvSpPr>
          <p:cNvPr id="15" name="Text 8"/>
          <p:cNvSpPr/>
          <p:nvPr/>
        </p:nvSpPr>
        <p:spPr>
          <a:xfrm>
            <a:off x="2208728" y="6994327"/>
            <a:ext cx="6162199" cy="353378"/>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ST_Contains, ST_Area, ST_Buffer.</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862"/>
          </a:xfrm>
          <a:prstGeom prst="rect">
            <a:avLst/>
          </a:prstGeom>
        </p:spPr>
      </p:pic>
      <p:sp>
        <p:nvSpPr>
          <p:cNvPr id="3" name="Text 0"/>
          <p:cNvSpPr/>
          <p:nvPr/>
        </p:nvSpPr>
        <p:spPr>
          <a:xfrm>
            <a:off x="727829" y="571857"/>
            <a:ext cx="7688342" cy="1299686"/>
          </a:xfrm>
          <a:prstGeom prst="rect">
            <a:avLst/>
          </a:prstGeom>
          <a:noFill/>
          <a:ln/>
        </p:spPr>
        <p:txBody>
          <a:bodyPr wrap="square" lIns="0" tIns="0" rIns="0" bIns="0" rtlCol="0" anchor="t"/>
          <a:lstStyle/>
          <a:p>
            <a:pPr algn="l" indent="0" marL="0">
              <a:lnSpc>
                <a:spcPts val="5100"/>
              </a:lnSpc>
              <a:buNone/>
            </a:pPr>
            <a:r>
              <a:rPr lang="en-US" sz="4050" dirty="0">
                <a:solidFill>
                  <a:srgbClr val="F2F0F4"/>
                </a:solidFill>
                <a:latin typeface="Montserrat" pitchFamily="34" charset="0"/>
                <a:ea typeface="Montserrat" pitchFamily="34" charset="-122"/>
                <a:cs typeface="Montserrat" pitchFamily="34" charset="-120"/>
              </a:rPr>
              <a:t>Spatial Indexing: How It Works</a:t>
            </a:r>
            <a:endParaRPr lang="en-US" sz="4050" dirty="0"/>
          </a:p>
        </p:txBody>
      </p:sp>
      <p:sp>
        <p:nvSpPr>
          <p:cNvPr id="4" name="Shape 1"/>
          <p:cNvSpPr/>
          <p:nvPr/>
        </p:nvSpPr>
        <p:spPr>
          <a:xfrm>
            <a:off x="727829" y="2183368"/>
            <a:ext cx="7688342" cy="1213247"/>
          </a:xfrm>
          <a:prstGeom prst="roundRect">
            <a:avLst>
              <a:gd name="adj" fmla="val 7199"/>
            </a:avLst>
          </a:prstGeom>
          <a:solidFill>
            <a:srgbClr val="31136C"/>
          </a:solidFill>
          <a:ln w="7620">
            <a:solidFill>
              <a:srgbClr val="4A2C85"/>
            </a:solidFill>
            <a:prstDash val="solid"/>
          </a:ln>
        </p:spPr>
      </p:sp>
      <p:sp>
        <p:nvSpPr>
          <p:cNvPr id="5" name="Text 2"/>
          <p:cNvSpPr/>
          <p:nvPr/>
        </p:nvSpPr>
        <p:spPr>
          <a:xfrm>
            <a:off x="943332" y="2398871"/>
            <a:ext cx="2599372" cy="324802"/>
          </a:xfrm>
          <a:prstGeom prst="rect">
            <a:avLst/>
          </a:prstGeom>
          <a:noFill/>
          <a:ln/>
        </p:spPr>
        <p:txBody>
          <a:bodyPr wrap="none" lIns="0" tIns="0" rIns="0" bIns="0" rtlCol="0" anchor="t"/>
          <a:lstStyle/>
          <a:p>
            <a:pPr algn="l" indent="0" marL="0">
              <a:lnSpc>
                <a:spcPts val="2550"/>
              </a:lnSpc>
              <a:buNone/>
            </a:pPr>
            <a:r>
              <a:rPr lang="en-US" sz="2000" dirty="0">
                <a:solidFill>
                  <a:srgbClr val="DCD7E5"/>
                </a:solidFill>
                <a:latin typeface="Montserrat" pitchFamily="34" charset="0"/>
                <a:ea typeface="Montserrat" pitchFamily="34" charset="-122"/>
                <a:cs typeface="Montserrat" pitchFamily="34" charset="-120"/>
              </a:rPr>
              <a:t>Optimizing Queries</a:t>
            </a:r>
            <a:endParaRPr lang="en-US" sz="2000" dirty="0"/>
          </a:p>
        </p:txBody>
      </p:sp>
      <p:sp>
        <p:nvSpPr>
          <p:cNvPr id="6" name="Text 3"/>
          <p:cNvSpPr/>
          <p:nvPr/>
        </p:nvSpPr>
        <p:spPr>
          <a:xfrm>
            <a:off x="943332" y="284833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Optimizes spatial queries.</a:t>
            </a:r>
            <a:endParaRPr lang="en-US" sz="1600" dirty="0"/>
          </a:p>
        </p:txBody>
      </p:sp>
      <p:sp>
        <p:nvSpPr>
          <p:cNvPr id="7" name="Shape 4"/>
          <p:cNvSpPr/>
          <p:nvPr/>
        </p:nvSpPr>
        <p:spPr>
          <a:xfrm>
            <a:off x="727829" y="3604498"/>
            <a:ext cx="7688342" cy="1213247"/>
          </a:xfrm>
          <a:prstGeom prst="roundRect">
            <a:avLst>
              <a:gd name="adj" fmla="val 7199"/>
            </a:avLst>
          </a:prstGeom>
          <a:solidFill>
            <a:srgbClr val="31136C"/>
          </a:solidFill>
          <a:ln w="7620">
            <a:solidFill>
              <a:srgbClr val="4A2C85"/>
            </a:solidFill>
            <a:prstDash val="solid"/>
          </a:ln>
        </p:spPr>
      </p:sp>
      <p:sp>
        <p:nvSpPr>
          <p:cNvPr id="8" name="Text 5"/>
          <p:cNvSpPr/>
          <p:nvPr/>
        </p:nvSpPr>
        <p:spPr>
          <a:xfrm>
            <a:off x="943332" y="3820001"/>
            <a:ext cx="2599372" cy="324802"/>
          </a:xfrm>
          <a:prstGeom prst="rect">
            <a:avLst/>
          </a:prstGeom>
          <a:noFill/>
          <a:ln/>
        </p:spPr>
        <p:txBody>
          <a:bodyPr wrap="none" lIns="0" tIns="0" rIns="0" bIns="0" rtlCol="0" anchor="t"/>
          <a:lstStyle/>
          <a:p>
            <a:pPr algn="l" indent="0" marL="0">
              <a:lnSpc>
                <a:spcPts val="2550"/>
              </a:lnSpc>
              <a:buNone/>
            </a:pPr>
            <a:r>
              <a:rPr lang="en-US" sz="2000" dirty="0">
                <a:solidFill>
                  <a:srgbClr val="DCD7E5"/>
                </a:solidFill>
                <a:latin typeface="Montserrat" pitchFamily="34" charset="0"/>
                <a:ea typeface="Montserrat" pitchFamily="34" charset="-122"/>
                <a:cs typeface="Montserrat" pitchFamily="34" charset="-120"/>
              </a:rPr>
              <a:t>R-trees</a:t>
            </a:r>
            <a:endParaRPr lang="en-US" sz="2000" dirty="0"/>
          </a:p>
        </p:txBody>
      </p:sp>
      <p:sp>
        <p:nvSpPr>
          <p:cNvPr id="9" name="Text 6"/>
          <p:cNvSpPr/>
          <p:nvPr/>
        </p:nvSpPr>
        <p:spPr>
          <a:xfrm>
            <a:off x="943332" y="426946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Uses R-trees for indexing.</a:t>
            </a:r>
            <a:endParaRPr lang="en-US" sz="1600" dirty="0"/>
          </a:p>
        </p:txBody>
      </p:sp>
      <p:sp>
        <p:nvSpPr>
          <p:cNvPr id="10" name="Shape 7"/>
          <p:cNvSpPr/>
          <p:nvPr/>
        </p:nvSpPr>
        <p:spPr>
          <a:xfrm>
            <a:off x="727829" y="5025628"/>
            <a:ext cx="7688342" cy="1213247"/>
          </a:xfrm>
          <a:prstGeom prst="roundRect">
            <a:avLst>
              <a:gd name="adj" fmla="val 7199"/>
            </a:avLst>
          </a:prstGeom>
          <a:solidFill>
            <a:srgbClr val="31136C"/>
          </a:solidFill>
          <a:ln w="7620">
            <a:solidFill>
              <a:srgbClr val="4A2C85"/>
            </a:solidFill>
            <a:prstDash val="solid"/>
          </a:ln>
        </p:spPr>
      </p:sp>
      <p:sp>
        <p:nvSpPr>
          <p:cNvPr id="11" name="Text 8"/>
          <p:cNvSpPr/>
          <p:nvPr/>
        </p:nvSpPr>
        <p:spPr>
          <a:xfrm>
            <a:off x="943332" y="5241131"/>
            <a:ext cx="2599372" cy="324802"/>
          </a:xfrm>
          <a:prstGeom prst="rect">
            <a:avLst/>
          </a:prstGeom>
          <a:noFill/>
          <a:ln/>
        </p:spPr>
        <p:txBody>
          <a:bodyPr wrap="none" lIns="0" tIns="0" rIns="0" bIns="0" rtlCol="0" anchor="t"/>
          <a:lstStyle/>
          <a:p>
            <a:pPr algn="l" indent="0" marL="0">
              <a:lnSpc>
                <a:spcPts val="2550"/>
              </a:lnSpc>
              <a:buNone/>
            </a:pPr>
            <a:r>
              <a:rPr lang="en-US" sz="2000" dirty="0">
                <a:solidFill>
                  <a:srgbClr val="DCD7E5"/>
                </a:solidFill>
                <a:latin typeface="Montserrat" pitchFamily="34" charset="0"/>
                <a:ea typeface="Montserrat" pitchFamily="34" charset="-122"/>
                <a:cs typeface="Montserrat" pitchFamily="34" charset="-120"/>
              </a:rPr>
              <a:t>Bounding Boxes</a:t>
            </a:r>
            <a:endParaRPr lang="en-US" sz="2000" dirty="0"/>
          </a:p>
        </p:txBody>
      </p:sp>
      <p:sp>
        <p:nvSpPr>
          <p:cNvPr id="12" name="Text 9"/>
          <p:cNvSpPr/>
          <p:nvPr/>
        </p:nvSpPr>
        <p:spPr>
          <a:xfrm>
            <a:off x="943332" y="569059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Uses bounding boxes.</a:t>
            </a:r>
            <a:endParaRPr lang="en-US" sz="1600" dirty="0"/>
          </a:p>
        </p:txBody>
      </p:sp>
      <p:sp>
        <p:nvSpPr>
          <p:cNvPr id="13" name="Shape 10"/>
          <p:cNvSpPr/>
          <p:nvPr/>
        </p:nvSpPr>
        <p:spPr>
          <a:xfrm>
            <a:off x="727829" y="6446758"/>
            <a:ext cx="7688342" cy="1213247"/>
          </a:xfrm>
          <a:prstGeom prst="roundRect">
            <a:avLst>
              <a:gd name="adj" fmla="val 7199"/>
            </a:avLst>
          </a:prstGeom>
          <a:solidFill>
            <a:srgbClr val="31136C"/>
          </a:solidFill>
          <a:ln w="7620">
            <a:solidFill>
              <a:srgbClr val="4A2C85"/>
            </a:solidFill>
            <a:prstDash val="solid"/>
          </a:ln>
        </p:spPr>
      </p:sp>
      <p:sp>
        <p:nvSpPr>
          <p:cNvPr id="14" name="Text 11"/>
          <p:cNvSpPr/>
          <p:nvPr/>
        </p:nvSpPr>
        <p:spPr>
          <a:xfrm>
            <a:off x="943332" y="6662261"/>
            <a:ext cx="2599372" cy="324802"/>
          </a:xfrm>
          <a:prstGeom prst="rect">
            <a:avLst/>
          </a:prstGeom>
          <a:noFill/>
          <a:ln/>
        </p:spPr>
        <p:txBody>
          <a:bodyPr wrap="none" lIns="0" tIns="0" rIns="0" bIns="0" rtlCol="0" anchor="t"/>
          <a:lstStyle/>
          <a:p>
            <a:pPr algn="l" indent="0" marL="0">
              <a:lnSpc>
                <a:spcPts val="2550"/>
              </a:lnSpc>
              <a:buNone/>
            </a:pPr>
            <a:r>
              <a:rPr lang="en-US" sz="2000" dirty="0">
                <a:solidFill>
                  <a:srgbClr val="DCD7E5"/>
                </a:solidFill>
                <a:latin typeface="Montserrat" pitchFamily="34" charset="0"/>
                <a:ea typeface="Montserrat" pitchFamily="34" charset="-122"/>
                <a:cs typeface="Montserrat" pitchFamily="34" charset="-120"/>
              </a:rPr>
              <a:t>Efficiency</a:t>
            </a:r>
            <a:endParaRPr lang="en-US" sz="2000" dirty="0"/>
          </a:p>
        </p:txBody>
      </p:sp>
      <p:sp>
        <p:nvSpPr>
          <p:cNvPr id="15" name="Text 12"/>
          <p:cNvSpPr/>
          <p:nvPr/>
        </p:nvSpPr>
        <p:spPr>
          <a:xfrm>
            <a:off x="943332" y="711172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DCD7E5"/>
                </a:solidFill>
                <a:latin typeface="Heebo Light" pitchFamily="34" charset="0"/>
                <a:ea typeface="Heebo Light" pitchFamily="34" charset="-122"/>
                <a:cs typeface="Heebo Light" pitchFamily="34" charset="-120"/>
              </a:rPr>
              <a:t>Efficient geographic dataset querying.</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7551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Applications of Spatial Data</a:t>
            </a:r>
            <a:endParaRPr lang="en-US" sz="4450" dirty="0"/>
          </a:p>
        </p:txBody>
      </p:sp>
      <p:pic>
        <p:nvPicPr>
          <p:cNvPr id="4" name="Image 1" descr="preencoded.png">    </p:cNvPr>
          <p:cNvPicPr>
            <a:picLocks noChangeAspect="1"/>
          </p:cNvPicPr>
          <p:nvPr/>
        </p:nvPicPr>
        <p:blipFill>
          <a:blip r:embed="rId2"/>
          <a:stretch>
            <a:fillRect/>
          </a:stretch>
        </p:blipFill>
        <p:spPr>
          <a:xfrm>
            <a:off x="793790" y="3072884"/>
            <a:ext cx="566976" cy="566976"/>
          </a:xfrm>
          <a:prstGeom prst="rect">
            <a:avLst/>
          </a:prstGeom>
        </p:spPr>
      </p:pic>
      <p:sp>
        <p:nvSpPr>
          <p:cNvPr id="5" name="Text 1"/>
          <p:cNvSpPr/>
          <p:nvPr/>
        </p:nvSpPr>
        <p:spPr>
          <a:xfrm>
            <a:off x="1587579" y="303323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Urban Planning</a:t>
            </a:r>
            <a:endParaRPr lang="en-US" sz="2200" dirty="0"/>
          </a:p>
        </p:txBody>
      </p:sp>
      <p:sp>
        <p:nvSpPr>
          <p:cNvPr id="6" name="Text 2"/>
          <p:cNvSpPr/>
          <p:nvPr/>
        </p:nvSpPr>
        <p:spPr>
          <a:xfrm>
            <a:off x="1587579" y="3523655"/>
            <a:ext cx="676263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Mapping land use.</a:t>
            </a:r>
            <a:endParaRPr lang="en-US" sz="1750" dirty="0"/>
          </a:p>
        </p:txBody>
      </p:sp>
      <p:pic>
        <p:nvPicPr>
          <p:cNvPr id="7" name="Image 2" descr="preencoded.png">    </p:cNvPr>
          <p:cNvPicPr>
            <a:picLocks noChangeAspect="1"/>
          </p:cNvPicPr>
          <p:nvPr/>
        </p:nvPicPr>
        <p:blipFill>
          <a:blip r:embed="rId3"/>
          <a:stretch>
            <a:fillRect/>
          </a:stretch>
        </p:blipFill>
        <p:spPr>
          <a:xfrm>
            <a:off x="793790" y="4606647"/>
            <a:ext cx="566976" cy="566976"/>
          </a:xfrm>
          <a:prstGeom prst="rect">
            <a:avLst/>
          </a:prstGeom>
        </p:spPr>
      </p:pic>
      <p:sp>
        <p:nvSpPr>
          <p:cNvPr id="8" name="Text 3"/>
          <p:cNvSpPr/>
          <p:nvPr/>
        </p:nvSpPr>
        <p:spPr>
          <a:xfrm>
            <a:off x="1587579" y="45669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Disaster Response</a:t>
            </a:r>
            <a:endParaRPr lang="en-US" sz="2200" dirty="0"/>
          </a:p>
        </p:txBody>
      </p:sp>
      <p:sp>
        <p:nvSpPr>
          <p:cNvPr id="9" name="Text 4"/>
          <p:cNvSpPr/>
          <p:nvPr/>
        </p:nvSpPr>
        <p:spPr>
          <a:xfrm>
            <a:off x="1587579" y="5057418"/>
            <a:ext cx="676263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Flood zone identification.</a:t>
            </a:r>
            <a:endParaRPr lang="en-US" sz="1750" dirty="0"/>
          </a:p>
        </p:txBody>
      </p:sp>
      <p:pic>
        <p:nvPicPr>
          <p:cNvPr id="10" name="Image 3" descr="preencoded.png">    </p:cNvPr>
          <p:cNvPicPr>
            <a:picLocks noChangeAspect="1"/>
          </p:cNvPicPr>
          <p:nvPr/>
        </p:nvPicPr>
        <p:blipFill>
          <a:blip r:embed="rId4"/>
          <a:stretch>
            <a:fillRect/>
          </a:stretch>
        </p:blipFill>
        <p:spPr>
          <a:xfrm>
            <a:off x="793790" y="6140410"/>
            <a:ext cx="566976" cy="566976"/>
          </a:xfrm>
          <a:prstGeom prst="rect">
            <a:avLst/>
          </a:prstGeom>
        </p:spPr>
      </p:pic>
      <p:sp>
        <p:nvSpPr>
          <p:cNvPr id="11" name="Text 5"/>
          <p:cNvSpPr/>
          <p:nvPr/>
        </p:nvSpPr>
        <p:spPr>
          <a:xfrm>
            <a:off x="1587579" y="610076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Smart Agriculture</a:t>
            </a:r>
            <a:endParaRPr lang="en-US" sz="2200" dirty="0"/>
          </a:p>
        </p:txBody>
      </p:sp>
      <p:sp>
        <p:nvSpPr>
          <p:cNvPr id="12" name="Text 6"/>
          <p:cNvSpPr/>
          <p:nvPr/>
        </p:nvSpPr>
        <p:spPr>
          <a:xfrm>
            <a:off x="1587579" y="6591181"/>
            <a:ext cx="676263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Precision farming.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74508"/>
            <a:ext cx="9750862"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Case Study: Disaster Management</a:t>
            </a:r>
            <a:endParaRPr lang="en-US" sz="4450" dirty="0"/>
          </a:p>
        </p:txBody>
      </p:sp>
      <p:pic>
        <p:nvPicPr>
          <p:cNvPr id="3" name="Image 0" descr="preencoded.png">    </p:cNvPr>
          <p:cNvPicPr>
            <a:picLocks noChangeAspect="1"/>
          </p:cNvPicPr>
          <p:nvPr/>
        </p:nvPicPr>
        <p:blipFill>
          <a:blip r:embed="rId1"/>
          <a:stretch>
            <a:fillRect/>
          </a:stretch>
        </p:blipFill>
        <p:spPr>
          <a:xfrm>
            <a:off x="2978348" y="2936915"/>
            <a:ext cx="2152055" cy="807958"/>
          </a:xfrm>
          <a:prstGeom prst="rect">
            <a:avLst/>
          </a:prstGeom>
        </p:spPr>
      </p:pic>
      <p:sp>
        <p:nvSpPr>
          <p:cNvPr id="4" name="Text 1"/>
          <p:cNvSpPr/>
          <p:nvPr/>
        </p:nvSpPr>
        <p:spPr>
          <a:xfrm>
            <a:off x="3894892" y="3228737"/>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5" name="Text 2"/>
          <p:cNvSpPr/>
          <p:nvPr/>
        </p:nvSpPr>
        <p:spPr>
          <a:xfrm>
            <a:off x="5357217" y="3163729"/>
            <a:ext cx="310574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Real-Time Predictions</a:t>
            </a:r>
            <a:endParaRPr lang="en-US" sz="2200" dirty="0"/>
          </a:p>
        </p:txBody>
      </p:sp>
      <p:sp>
        <p:nvSpPr>
          <p:cNvPr id="6" name="Shape 3"/>
          <p:cNvSpPr/>
          <p:nvPr/>
        </p:nvSpPr>
        <p:spPr>
          <a:xfrm>
            <a:off x="5187077" y="3757970"/>
            <a:ext cx="8592860" cy="15240"/>
          </a:xfrm>
          <a:prstGeom prst="roundRect">
            <a:avLst>
              <a:gd name="adj" fmla="val 625116"/>
            </a:avLst>
          </a:prstGeom>
          <a:solidFill>
            <a:srgbClr val="4A2C85"/>
          </a:solidFill>
          <a:ln/>
        </p:spPr>
      </p:sp>
      <p:pic>
        <p:nvPicPr>
          <p:cNvPr id="7" name="Image 1" descr="preencoded.png">    </p:cNvPr>
          <p:cNvPicPr>
            <a:picLocks noChangeAspect="1"/>
          </p:cNvPicPr>
          <p:nvPr/>
        </p:nvPicPr>
        <p:blipFill>
          <a:blip r:embed="rId2"/>
          <a:stretch>
            <a:fillRect/>
          </a:stretch>
        </p:blipFill>
        <p:spPr>
          <a:xfrm>
            <a:off x="1902381" y="3801547"/>
            <a:ext cx="4304109" cy="807958"/>
          </a:xfrm>
          <a:prstGeom prst="rect">
            <a:avLst/>
          </a:prstGeom>
        </p:spPr>
      </p:pic>
      <p:sp>
        <p:nvSpPr>
          <p:cNvPr id="8" name="Text 4"/>
          <p:cNvSpPr/>
          <p:nvPr/>
        </p:nvSpPr>
        <p:spPr>
          <a:xfrm>
            <a:off x="3894892" y="4006215"/>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9" name="Text 5"/>
          <p:cNvSpPr/>
          <p:nvPr/>
        </p:nvSpPr>
        <p:spPr>
          <a:xfrm>
            <a:off x="6433304" y="4028361"/>
            <a:ext cx="2500193"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GIS Risk Mapping</a:t>
            </a:r>
            <a:endParaRPr lang="en-US" sz="2200" dirty="0"/>
          </a:p>
        </p:txBody>
      </p:sp>
      <p:sp>
        <p:nvSpPr>
          <p:cNvPr id="10" name="Shape 6"/>
          <p:cNvSpPr/>
          <p:nvPr/>
        </p:nvSpPr>
        <p:spPr>
          <a:xfrm>
            <a:off x="6263164" y="4622602"/>
            <a:ext cx="7516773" cy="15240"/>
          </a:xfrm>
          <a:prstGeom prst="roundRect">
            <a:avLst>
              <a:gd name="adj" fmla="val 625116"/>
            </a:avLst>
          </a:prstGeom>
          <a:solidFill>
            <a:srgbClr val="4A2C85"/>
          </a:solidFill>
          <a:ln/>
        </p:spPr>
      </p:sp>
      <p:pic>
        <p:nvPicPr>
          <p:cNvPr id="11" name="Image 2" descr="preencoded.png">    </p:cNvPr>
          <p:cNvPicPr>
            <a:picLocks noChangeAspect="1"/>
          </p:cNvPicPr>
          <p:nvPr/>
        </p:nvPicPr>
        <p:blipFill>
          <a:blip r:embed="rId3"/>
          <a:stretch>
            <a:fillRect/>
          </a:stretch>
        </p:blipFill>
        <p:spPr>
          <a:xfrm>
            <a:off x="826294" y="4666178"/>
            <a:ext cx="6456164" cy="807958"/>
          </a:xfrm>
          <a:prstGeom prst="rect">
            <a:avLst/>
          </a:prstGeom>
        </p:spPr>
      </p:pic>
      <p:sp>
        <p:nvSpPr>
          <p:cNvPr id="12" name="Text 7"/>
          <p:cNvSpPr/>
          <p:nvPr/>
        </p:nvSpPr>
        <p:spPr>
          <a:xfrm>
            <a:off x="3894773" y="4870847"/>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DCD7E5"/>
                </a:solidFill>
                <a:latin typeface="Montserrat" pitchFamily="34" charset="0"/>
                <a:ea typeface="Montserrat" pitchFamily="34" charset="-122"/>
                <a:cs typeface="Montserrat" pitchFamily="34" charset="-120"/>
              </a:rPr>
              <a:t>3</a:t>
            </a:r>
            <a:endParaRPr lang="en-US" sz="2500" dirty="0"/>
          </a:p>
        </p:txBody>
      </p:sp>
      <p:sp>
        <p:nvSpPr>
          <p:cNvPr id="13" name="Text 8"/>
          <p:cNvSpPr/>
          <p:nvPr/>
        </p:nvSpPr>
        <p:spPr>
          <a:xfrm>
            <a:off x="7509272" y="4892993"/>
            <a:ext cx="2324814"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Aid Deployment</a:t>
            </a:r>
            <a:endParaRPr lang="en-US" sz="2200" dirty="0"/>
          </a:p>
        </p:txBody>
      </p:sp>
      <p:sp>
        <p:nvSpPr>
          <p:cNvPr id="14" name="Text 9"/>
          <p:cNvSpPr/>
          <p:nvPr/>
        </p:nvSpPr>
        <p:spPr>
          <a:xfrm>
            <a:off x="793790" y="572928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Using spatial data for real-time flood predictions. GIS-based risk mapping and aid deployment. Example: Responses to 2023 European flooding.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03033"/>
            <a:ext cx="6872883"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Case Study: Smart Cities</a:t>
            </a:r>
            <a:endParaRPr lang="en-US" sz="4450" dirty="0"/>
          </a:p>
        </p:txBody>
      </p:sp>
      <p:sp>
        <p:nvSpPr>
          <p:cNvPr id="4" name="Shape 1"/>
          <p:cNvSpPr/>
          <p:nvPr/>
        </p:nvSpPr>
        <p:spPr>
          <a:xfrm>
            <a:off x="6535341" y="2451973"/>
            <a:ext cx="30480" cy="4374475"/>
          </a:xfrm>
          <a:prstGeom prst="roundRect">
            <a:avLst>
              <a:gd name="adj" fmla="val 312558"/>
            </a:avLst>
          </a:prstGeom>
          <a:solidFill>
            <a:srgbClr val="4A2C85"/>
          </a:solidFill>
          <a:ln/>
        </p:spPr>
      </p:sp>
      <p:sp>
        <p:nvSpPr>
          <p:cNvPr id="5" name="Shape 2"/>
          <p:cNvSpPr/>
          <p:nvPr/>
        </p:nvSpPr>
        <p:spPr>
          <a:xfrm>
            <a:off x="6760012" y="2947035"/>
            <a:ext cx="680442" cy="30480"/>
          </a:xfrm>
          <a:prstGeom prst="roundRect">
            <a:avLst>
              <a:gd name="adj" fmla="val 312558"/>
            </a:avLst>
          </a:prstGeom>
          <a:solidFill>
            <a:srgbClr val="4A2C85"/>
          </a:solidFill>
          <a:ln/>
        </p:spPr>
      </p:sp>
      <p:sp>
        <p:nvSpPr>
          <p:cNvPr id="6" name="Shape 3"/>
          <p:cNvSpPr/>
          <p:nvPr/>
        </p:nvSpPr>
        <p:spPr>
          <a:xfrm>
            <a:off x="6280190" y="2707124"/>
            <a:ext cx="510302" cy="510302"/>
          </a:xfrm>
          <a:prstGeom prst="roundRect">
            <a:avLst>
              <a:gd name="adj" fmla="val 18669"/>
            </a:avLst>
          </a:prstGeom>
          <a:solidFill>
            <a:srgbClr val="31136C"/>
          </a:solidFill>
          <a:ln w="7620">
            <a:solidFill>
              <a:srgbClr val="4A2C85"/>
            </a:solidFill>
            <a:prstDash val="solid"/>
          </a:ln>
        </p:spPr>
      </p:sp>
      <p:sp>
        <p:nvSpPr>
          <p:cNvPr id="7" name="Text 4"/>
          <p:cNvSpPr/>
          <p:nvPr/>
        </p:nvSpPr>
        <p:spPr>
          <a:xfrm>
            <a:off x="6365260" y="274962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8" name="Text 5"/>
          <p:cNvSpPr/>
          <p:nvPr/>
        </p:nvSpPr>
        <p:spPr>
          <a:xfrm>
            <a:off x="7669411" y="267878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Geospatial Systems</a:t>
            </a:r>
            <a:endParaRPr lang="en-US" sz="2200" dirty="0"/>
          </a:p>
        </p:txBody>
      </p:sp>
      <p:sp>
        <p:nvSpPr>
          <p:cNvPr id="9" name="Text 6"/>
          <p:cNvSpPr/>
          <p:nvPr/>
        </p:nvSpPr>
        <p:spPr>
          <a:xfrm>
            <a:off x="7669411" y="3169206"/>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Leveraging systems for urban development.</a:t>
            </a:r>
            <a:endParaRPr lang="en-US" sz="1750" dirty="0"/>
          </a:p>
        </p:txBody>
      </p:sp>
      <p:sp>
        <p:nvSpPr>
          <p:cNvPr id="10" name="Shape 7"/>
          <p:cNvSpPr/>
          <p:nvPr/>
        </p:nvSpPr>
        <p:spPr>
          <a:xfrm>
            <a:off x="6760012" y="4480798"/>
            <a:ext cx="680442" cy="30480"/>
          </a:xfrm>
          <a:prstGeom prst="roundRect">
            <a:avLst>
              <a:gd name="adj" fmla="val 312558"/>
            </a:avLst>
          </a:prstGeom>
          <a:solidFill>
            <a:srgbClr val="4A2C85"/>
          </a:solidFill>
          <a:ln/>
        </p:spPr>
      </p:sp>
      <p:sp>
        <p:nvSpPr>
          <p:cNvPr id="11" name="Shape 8"/>
          <p:cNvSpPr/>
          <p:nvPr/>
        </p:nvSpPr>
        <p:spPr>
          <a:xfrm>
            <a:off x="6280190" y="4240887"/>
            <a:ext cx="510302" cy="510302"/>
          </a:xfrm>
          <a:prstGeom prst="roundRect">
            <a:avLst>
              <a:gd name="adj" fmla="val 18669"/>
            </a:avLst>
          </a:prstGeom>
          <a:solidFill>
            <a:srgbClr val="31136C"/>
          </a:solidFill>
          <a:ln w="7620">
            <a:solidFill>
              <a:srgbClr val="4A2C85"/>
            </a:solidFill>
            <a:prstDash val="solid"/>
          </a:ln>
        </p:spPr>
      </p:sp>
      <p:sp>
        <p:nvSpPr>
          <p:cNvPr id="12" name="Text 9"/>
          <p:cNvSpPr/>
          <p:nvPr/>
        </p:nvSpPr>
        <p:spPr>
          <a:xfrm>
            <a:off x="6365260" y="428339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3" name="Text 10"/>
          <p:cNvSpPr/>
          <p:nvPr/>
        </p:nvSpPr>
        <p:spPr>
          <a:xfrm>
            <a:off x="7669411" y="42125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Optimizing Traffic</a:t>
            </a:r>
            <a:endParaRPr lang="en-US" sz="2200" dirty="0"/>
          </a:p>
        </p:txBody>
      </p:sp>
      <p:sp>
        <p:nvSpPr>
          <p:cNvPr id="14" name="Text 11"/>
          <p:cNvSpPr/>
          <p:nvPr/>
        </p:nvSpPr>
        <p:spPr>
          <a:xfrm>
            <a:off x="7669411" y="4702969"/>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Optimizing traffic flow.</a:t>
            </a:r>
            <a:endParaRPr lang="en-US" sz="1750" dirty="0"/>
          </a:p>
        </p:txBody>
      </p:sp>
      <p:sp>
        <p:nvSpPr>
          <p:cNvPr id="15" name="Shape 12"/>
          <p:cNvSpPr/>
          <p:nvPr/>
        </p:nvSpPr>
        <p:spPr>
          <a:xfrm>
            <a:off x="6760012" y="6014561"/>
            <a:ext cx="680442" cy="30480"/>
          </a:xfrm>
          <a:prstGeom prst="roundRect">
            <a:avLst>
              <a:gd name="adj" fmla="val 312558"/>
            </a:avLst>
          </a:prstGeom>
          <a:solidFill>
            <a:srgbClr val="4A2C85"/>
          </a:solidFill>
          <a:ln/>
        </p:spPr>
      </p:sp>
      <p:sp>
        <p:nvSpPr>
          <p:cNvPr id="16" name="Shape 13"/>
          <p:cNvSpPr/>
          <p:nvPr/>
        </p:nvSpPr>
        <p:spPr>
          <a:xfrm>
            <a:off x="6280190" y="5774650"/>
            <a:ext cx="510302" cy="510302"/>
          </a:xfrm>
          <a:prstGeom prst="roundRect">
            <a:avLst>
              <a:gd name="adj" fmla="val 18669"/>
            </a:avLst>
          </a:prstGeom>
          <a:solidFill>
            <a:srgbClr val="31136C"/>
          </a:solidFill>
          <a:ln w="7620">
            <a:solidFill>
              <a:srgbClr val="4A2C85"/>
            </a:solidFill>
            <a:prstDash val="solid"/>
          </a:ln>
        </p:spPr>
      </p:sp>
      <p:sp>
        <p:nvSpPr>
          <p:cNvPr id="17" name="Text 14"/>
          <p:cNvSpPr/>
          <p:nvPr/>
        </p:nvSpPr>
        <p:spPr>
          <a:xfrm>
            <a:off x="6365260" y="5817156"/>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8" name="Text 15"/>
          <p:cNvSpPr/>
          <p:nvPr/>
        </p:nvSpPr>
        <p:spPr>
          <a:xfrm>
            <a:off x="7669411" y="57463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Public Services</a:t>
            </a:r>
            <a:endParaRPr lang="en-US" sz="2200" dirty="0"/>
          </a:p>
        </p:txBody>
      </p:sp>
      <p:sp>
        <p:nvSpPr>
          <p:cNvPr id="19" name="Text 16"/>
          <p:cNvSpPr/>
          <p:nvPr/>
        </p:nvSpPr>
        <p:spPr>
          <a:xfrm>
            <a:off x="7669411" y="6236732"/>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Improving public services.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2025-04-10T12:38:24Z</dcterms:created>
  <dcterms:modified xsi:type="dcterms:W3CDTF">2025-04-10T12:38:24Z</dcterms:modified>
</cp:coreProperties>
</file>